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notesSlides/notesSlide5.xml" ContentType="application/vnd.openxmlformats-officedocument.presentationml.notesSlide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9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3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5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18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2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9" r:id="rId2"/>
    <p:sldMasterId id="2147483691" r:id="rId3"/>
  </p:sldMasterIdLst>
  <p:notesMasterIdLst>
    <p:notesMasterId r:id="rId28"/>
  </p:notesMasterIdLst>
  <p:handoutMasterIdLst>
    <p:handoutMasterId r:id="rId29"/>
  </p:handoutMasterIdLst>
  <p:sldIdLst>
    <p:sldId id="346" r:id="rId4"/>
    <p:sldId id="377" r:id="rId5"/>
    <p:sldId id="425" r:id="rId6"/>
    <p:sldId id="411" r:id="rId7"/>
    <p:sldId id="427" r:id="rId8"/>
    <p:sldId id="445" r:id="rId9"/>
    <p:sldId id="433" r:id="rId10"/>
    <p:sldId id="447" r:id="rId11"/>
    <p:sldId id="448" r:id="rId12"/>
    <p:sldId id="449" r:id="rId13"/>
    <p:sldId id="450" r:id="rId14"/>
    <p:sldId id="451" r:id="rId15"/>
    <p:sldId id="452" r:id="rId16"/>
    <p:sldId id="439" r:id="rId17"/>
    <p:sldId id="453" r:id="rId18"/>
    <p:sldId id="454" r:id="rId19"/>
    <p:sldId id="455" r:id="rId20"/>
    <p:sldId id="456" r:id="rId21"/>
    <p:sldId id="457" r:id="rId22"/>
    <p:sldId id="458" r:id="rId23"/>
    <p:sldId id="460" r:id="rId24"/>
    <p:sldId id="444" r:id="rId25"/>
    <p:sldId id="461" r:id="rId26"/>
    <p:sldId id="443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00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agun Vagun" initials="V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69"/>
    <a:srgbClr val="DAB59C"/>
    <a:srgbClr val="D9D7D6"/>
    <a:srgbClr val="8B7377"/>
    <a:srgbClr val="C19A8D"/>
    <a:srgbClr val="D8BA97"/>
    <a:srgbClr val="FDFAF6"/>
    <a:srgbClr val="F5D5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50" autoAdjust="0"/>
    <p:restoredTop sz="94628"/>
  </p:normalViewPr>
  <p:slideViewPr>
    <p:cSldViewPr showGuides="1">
      <p:cViewPr varScale="1">
        <p:scale>
          <a:sx n="112" d="100"/>
          <a:sy n="112" d="100"/>
        </p:scale>
        <p:origin x="324" y="126"/>
      </p:cViewPr>
      <p:guideLst>
        <p:guide orient="horz" pos="2160"/>
        <p:guide pos="40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0F9B84EA-7D68-4D60-9CB1-D50884785D1C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2022/10/18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8D4E0FC9-F1F8-4FAE-9988-3BA365CFD46F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base"/>
            <a:fld id="{D2A48B96-639E-45A3-A0BA-2464DFDB1FAA}" type="datetimeFigureOut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2022/10/18</a:t>
            </a:fld>
            <a:endParaRPr lang="zh-CN" altLang="en-US" strike="noStrike" noProof="1"/>
          </a:p>
        </p:txBody>
      </p:sp>
      <p:sp>
        <p:nvSpPr>
          <p:cNvPr id="2150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509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base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base"/>
            <a:fld id="{A6837353-30EB-4A48-80EB-173D804AEFBD}" type="slidenum">
              <a:rPr lang="zh-CN" altLang="en-US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2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11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12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13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129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14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0978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15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413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16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2597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17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63064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18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9533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19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6943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20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6068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3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21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8111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22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5445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23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647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24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84561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4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0722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07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6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867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2867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7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2662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8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9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>
                <a:latin typeface="Arial" panose="020B0604020202020204" pitchFamily="34" charset="0"/>
                <a:ea typeface="宋体" panose="02010600030101010101" pitchFamily="2" charset="-122"/>
              </a:rPr>
              <a:t>10</a:t>
            </a:fld>
            <a:endParaRPr lang="zh-CN" altLang="en-US" sz="12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18/10/2022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2022/10/18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18/10/2022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2022/10/18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4" cy="5851525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+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36800" y="516467"/>
            <a:ext cx="7518400" cy="471365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algn="ctr">
              <a:defRPr sz="2665" b="1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fontAlgn="base"/>
            <a:r>
              <a:rPr lang="en-US" sz="2665" strike="noStrike" noProof="1"/>
              <a:t>Click To Edit Master Title Style</a:t>
            </a:r>
            <a:endParaRPr lang="en-US" strike="noStrike" noProof="1"/>
          </a:p>
        </p:txBody>
      </p:sp>
      <p:sp>
        <p:nvSpPr>
          <p:cNvPr id="15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3352800" y="985788"/>
            <a:ext cx="5486400" cy="267661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465" b="1" baseline="0">
                <a:solidFill>
                  <a:schemeClr val="bg1">
                    <a:lumMod val="75000"/>
                  </a:schemeClr>
                </a:solidFill>
              </a:defRPr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 fontAlgn="base"/>
            <a:r>
              <a:rPr lang="en-US" sz="1465" strike="noStrike" noProof="1"/>
              <a:t>Subtext Goes Here</a:t>
            </a:r>
            <a:endParaRPr 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en-US" strike="noStrike" noProof="1"/>
              <a:t>Click to edit Master subtitle style</a:t>
            </a:r>
            <a:endParaRPr lang="id-ID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EB5C08A1-7713-47CE-97B4-863D833656A0}" type="datetimeFigureOut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18/10/2022</a:t>
            </a:fld>
            <a:endParaRPr lang="id-ID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endParaRPr lang="id-ID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fontAlgn="base"/>
            <a:fld id="{BD3C9449-514E-4F2F-BDF6-E5528CC1E8B5}" type="slidenum">
              <a:rPr lang="id-ID" strike="noStrike" noProof="1" smtClean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id-ID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bg>
      <p:bgPr>
        <a:solidFill>
          <a:srgbClr val="9982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943100" y="1533525"/>
            <a:ext cx="3848100" cy="3790950"/>
          </a:xfrm>
          <a:custGeom>
            <a:avLst/>
            <a:gdLst>
              <a:gd name="connsiteX0" fmla="*/ 0 w 3848100"/>
              <a:gd name="connsiteY0" fmla="*/ 0 h 3790950"/>
              <a:gd name="connsiteX1" fmla="*/ 3848100 w 3848100"/>
              <a:gd name="connsiteY1" fmla="*/ 0 h 3790950"/>
              <a:gd name="connsiteX2" fmla="*/ 3848100 w 3848100"/>
              <a:gd name="connsiteY2" fmla="*/ 3790950 h 3790950"/>
              <a:gd name="connsiteX3" fmla="*/ 0 w 3848100"/>
              <a:gd name="connsiteY3" fmla="*/ 3790950 h 379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48100" h="3790950">
                <a:moveTo>
                  <a:pt x="0" y="0"/>
                </a:moveTo>
                <a:lnTo>
                  <a:pt x="3848100" y="0"/>
                </a:lnTo>
                <a:lnTo>
                  <a:pt x="3848100" y="3790950"/>
                </a:lnTo>
                <a:lnTo>
                  <a:pt x="0" y="37909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2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1720769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1"/>
          </p:nvPr>
        </p:nvSpPr>
        <p:spPr>
          <a:xfrm>
            <a:off x="4926957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2"/>
          </p:nvPr>
        </p:nvSpPr>
        <p:spPr>
          <a:xfrm>
            <a:off x="8133145" y="2372811"/>
            <a:ext cx="2338086" cy="2338086"/>
          </a:xfrm>
          <a:custGeom>
            <a:avLst/>
            <a:gdLst>
              <a:gd name="connsiteX0" fmla="*/ 0 w 2338086"/>
              <a:gd name="connsiteY0" fmla="*/ 0 h 2338086"/>
              <a:gd name="connsiteX1" fmla="*/ 2338086 w 2338086"/>
              <a:gd name="connsiteY1" fmla="*/ 0 h 2338086"/>
              <a:gd name="connsiteX2" fmla="*/ 2338086 w 2338086"/>
              <a:gd name="connsiteY2" fmla="*/ 2338086 h 2338086"/>
              <a:gd name="connsiteX3" fmla="*/ 0 w 2338086"/>
              <a:gd name="connsiteY3" fmla="*/ 2338086 h 2338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8086" h="2338086">
                <a:moveTo>
                  <a:pt x="0" y="0"/>
                </a:moveTo>
                <a:lnTo>
                  <a:pt x="2338086" y="0"/>
                </a:lnTo>
                <a:lnTo>
                  <a:pt x="2338086" y="2338086"/>
                </a:lnTo>
                <a:lnTo>
                  <a:pt x="0" y="23380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-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7646375" y="1280161"/>
            <a:ext cx="2835378" cy="429768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1400"/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fld id="{4B62CAC1-164C-4550-9B89-7D326C1942F8}" type="datetime1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2022/10/18</a:t>
            </a:fld>
            <a:endParaRPr lang="zh-CN" altLang="en-US" sz="1800" strike="noStrike" noProof="1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/>
            </a:lvl1pPr>
          </a:lstStyle>
          <a:p>
            <a:pPr fontAlgn="base">
              <a:defRPr/>
            </a:pPr>
            <a:endParaRPr lang="zh-CN" altLang="zh-CN" strike="noStrike" noProof="1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mtClean="0">
                <a:ea typeface="微软雅黑" panose="020B0503020204020204" charset="-122"/>
              </a:defRPr>
            </a:lvl1pPr>
          </a:lstStyle>
          <a:p>
            <a:pPr fontAlgn="base"/>
            <a:fld id="{153E4AED-52BE-42E4-8400-038E8A5E9CE3}" type="slidenum">
              <a:rPr altLang="en-US" strike="noStrike" noProof="1">
                <a:latin typeface="Arial" panose="020B0604020202020204" pitchFamily="34" charset="0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6333869" y="3491227"/>
            <a:ext cx="4733253" cy="2191386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4418970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9" name="Picture Placeholder 13"/>
          <p:cNvSpPr>
            <a:spLocks noGrp="1"/>
          </p:cNvSpPr>
          <p:nvPr>
            <p:ph type="pic" sz="quarter" idx="15"/>
          </p:nvPr>
        </p:nvSpPr>
        <p:spPr>
          <a:xfrm>
            <a:off x="8007889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6"/>
          </p:nvPr>
        </p:nvSpPr>
        <p:spPr>
          <a:xfrm>
            <a:off x="836334" y="2093401"/>
            <a:ext cx="3326442" cy="2044845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879460" y="1922585"/>
            <a:ext cx="6906691" cy="3893223"/>
          </a:xfrm>
          <a:effectLst/>
        </p:spPr>
        <p:txBody>
          <a:bodyPr>
            <a:normAutofit/>
          </a:bodyPr>
          <a:lstStyle>
            <a:lvl1pPr marL="0" indent="0">
              <a:buNone/>
              <a:defRPr sz="210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latin typeface="Lato Light" pitchFamily="34" charset="0"/>
                <a:ea typeface="Lato Light" pitchFamily="34" charset="0"/>
                <a:cs typeface="Lato Light" pitchFamily="34" charset="0"/>
              </a:defRPr>
            </a:lvl1pPr>
          </a:lstStyle>
          <a:p>
            <a:pPr fontAlgn="base"/>
            <a:endParaRPr 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4146550"/>
            <a:ext cx="12192000" cy="2711450"/>
          </a:xfrm>
          <a:custGeom>
            <a:avLst/>
            <a:gdLst>
              <a:gd name="connsiteX0" fmla="*/ 0 w 12192000"/>
              <a:gd name="connsiteY0" fmla="*/ 0 h 2711669"/>
              <a:gd name="connsiteX1" fmla="*/ 12192000 w 12192000"/>
              <a:gd name="connsiteY1" fmla="*/ 0 h 2711669"/>
              <a:gd name="connsiteX2" fmla="*/ 12192000 w 12192000"/>
              <a:gd name="connsiteY2" fmla="*/ 2711669 h 2711669"/>
              <a:gd name="connsiteX3" fmla="*/ 0 w 12192000"/>
              <a:gd name="connsiteY3" fmla="*/ 2711669 h 2711669"/>
              <a:gd name="connsiteX4" fmla="*/ 0 w 12192000"/>
              <a:gd name="connsiteY4" fmla="*/ 0 h 2711669"/>
              <a:gd name="connsiteX0-1" fmla="*/ 0 w 12192000"/>
              <a:gd name="connsiteY0-2" fmla="*/ 0 h 2711669"/>
              <a:gd name="connsiteX1-3" fmla="*/ 5912069 w 12192000"/>
              <a:gd name="connsiteY1-4" fmla="*/ 0 h 2711669"/>
              <a:gd name="connsiteX2-5" fmla="*/ 12192000 w 12192000"/>
              <a:gd name="connsiteY2-6" fmla="*/ 0 h 2711669"/>
              <a:gd name="connsiteX3-7" fmla="*/ 12192000 w 12192000"/>
              <a:gd name="connsiteY3-8" fmla="*/ 2711669 h 2711669"/>
              <a:gd name="connsiteX4-9" fmla="*/ 0 w 12192000"/>
              <a:gd name="connsiteY4-10" fmla="*/ 2711669 h 2711669"/>
              <a:gd name="connsiteX5" fmla="*/ 0 w 12192000"/>
              <a:gd name="connsiteY5" fmla="*/ 0 h 2711669"/>
              <a:gd name="connsiteX0-11" fmla="*/ 0 w 12192000"/>
              <a:gd name="connsiteY0-12" fmla="*/ 0 h 2711669"/>
              <a:gd name="connsiteX1-13" fmla="*/ 5927835 w 12192000"/>
              <a:gd name="connsiteY1-14" fmla="*/ 1166648 h 2711669"/>
              <a:gd name="connsiteX2-15" fmla="*/ 12192000 w 12192000"/>
              <a:gd name="connsiteY2-16" fmla="*/ 0 h 2711669"/>
              <a:gd name="connsiteX3-17" fmla="*/ 12192000 w 12192000"/>
              <a:gd name="connsiteY3-18" fmla="*/ 2711669 h 2711669"/>
              <a:gd name="connsiteX4-19" fmla="*/ 0 w 12192000"/>
              <a:gd name="connsiteY4-20" fmla="*/ 2711669 h 2711669"/>
              <a:gd name="connsiteX5-21" fmla="*/ 0 w 12192000"/>
              <a:gd name="connsiteY5-22" fmla="*/ 0 h 2711669"/>
              <a:gd name="connsiteX0-23" fmla="*/ 0 w 12192000"/>
              <a:gd name="connsiteY0-24" fmla="*/ 0 h 2711669"/>
              <a:gd name="connsiteX1-25" fmla="*/ 5927835 w 12192000"/>
              <a:gd name="connsiteY1-26" fmla="*/ 1277007 h 2711669"/>
              <a:gd name="connsiteX2-27" fmla="*/ 12192000 w 12192000"/>
              <a:gd name="connsiteY2-28" fmla="*/ 0 h 2711669"/>
              <a:gd name="connsiteX3-29" fmla="*/ 12192000 w 12192000"/>
              <a:gd name="connsiteY3-30" fmla="*/ 2711669 h 2711669"/>
              <a:gd name="connsiteX4-31" fmla="*/ 0 w 12192000"/>
              <a:gd name="connsiteY4-32" fmla="*/ 2711669 h 2711669"/>
              <a:gd name="connsiteX5-33" fmla="*/ 0 w 12192000"/>
              <a:gd name="connsiteY5-34" fmla="*/ 0 h 2711669"/>
              <a:gd name="connsiteX0-35" fmla="*/ 0 w 12192000"/>
              <a:gd name="connsiteY0-36" fmla="*/ 0 h 2711669"/>
              <a:gd name="connsiteX1-37" fmla="*/ 5959366 w 12192000"/>
              <a:gd name="connsiteY1-38" fmla="*/ 1277007 h 2711669"/>
              <a:gd name="connsiteX2-39" fmla="*/ 12192000 w 12192000"/>
              <a:gd name="connsiteY2-40" fmla="*/ 0 h 2711669"/>
              <a:gd name="connsiteX3-41" fmla="*/ 12192000 w 12192000"/>
              <a:gd name="connsiteY3-42" fmla="*/ 2711669 h 2711669"/>
              <a:gd name="connsiteX4-43" fmla="*/ 0 w 12192000"/>
              <a:gd name="connsiteY4-44" fmla="*/ 2711669 h 2711669"/>
              <a:gd name="connsiteX5-45" fmla="*/ 0 w 12192000"/>
              <a:gd name="connsiteY5-46" fmla="*/ 0 h 271166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</a:cxnLst>
            <a:rect l="l" t="t" r="r" b="b"/>
            <a:pathLst>
              <a:path w="12192000" h="2711669">
                <a:moveTo>
                  <a:pt x="0" y="0"/>
                </a:moveTo>
                <a:lnTo>
                  <a:pt x="5959366" y="1277007"/>
                </a:lnTo>
                <a:lnTo>
                  <a:pt x="12192000" y="0"/>
                </a:lnTo>
                <a:lnTo>
                  <a:pt x="12192000" y="2711669"/>
                </a:lnTo>
                <a:lnTo>
                  <a:pt x="0" y="2711669"/>
                </a:lnTo>
                <a:lnTo>
                  <a:pt x="0" y="0"/>
                </a:lnTo>
                <a:close/>
              </a:path>
            </a:pathLst>
          </a:custGeom>
          <a:solidFill>
            <a:srgbClr val="4255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  <p:sldLayoutId id="2147483687" r:id="rId18"/>
    <p:sldLayoutId id="2147483688" r:id="rId19"/>
    <p:sldLayoutId id="2147483689" r:id="rId20"/>
    <p:sldLayoutId id="2147483690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075" name="文本占位符 1026"/>
          <p:cNvSpPr>
            <a:spLocks noGrp="1"/>
          </p:cNvSpPr>
          <p:nvPr>
            <p:ph type="body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 fontAlgn="base"/>
            <a:endParaRPr lang="zh-CN" altLang="en-US" strike="noStrike" noProof="1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 fontAlgn="base"/>
            <a:fld id="{9A0DB2DC-4C9A-4742-B13C-FB6460FD3503}" type="slidenum">
              <a:rPr lang="zh-CN" altLang="en-US" strike="noStrike" noProof="1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‹#›</a:t>
            </a:fld>
            <a:endParaRPr lang="zh-CN" altLang="en-US" strike="noStrike" noProof="1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</p:sldLayoutIdLst>
  <p:transition>
    <p:fade/>
  </p:transition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15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6.jpe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2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6.jpe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6.jpe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39.xml"/><Relationship Id="rId7" Type="http://schemas.openxmlformats.org/officeDocument/2006/relationships/image" Target="../media/image6.jpe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2.xml"/><Relationship Id="rId7" Type="http://schemas.openxmlformats.org/officeDocument/2006/relationships/image" Target="../media/image6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2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4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6.jpe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2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6.jpe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1.mp4"/><Relationship Id="rId7" Type="http://schemas.openxmlformats.org/officeDocument/2006/relationships/image" Target="../media/image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43.xml"/><Relationship Id="rId4" Type="http://schemas.openxmlformats.org/officeDocument/2006/relationships/video" Target="../media/media1.mp4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43.xml"/><Relationship Id="rId4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43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.png"/><Relationship Id="rId5" Type="http://schemas.openxmlformats.org/officeDocument/2006/relationships/tags" Target="../tags/tag11.xml"/><Relationship Id="rId10" Type="http://schemas.openxmlformats.org/officeDocument/2006/relationships/image" Target="../media/image6.jpeg"/><Relationship Id="rId4" Type="http://schemas.openxmlformats.org/officeDocument/2006/relationships/tags" Target="../tags/tag10.xml"/><Relationship Id="rId9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3" Type="http://schemas.openxmlformats.org/officeDocument/2006/relationships/tags" Target="../tags/tag16.xml"/><Relationship Id="rId7" Type="http://schemas.openxmlformats.org/officeDocument/2006/relationships/tags" Target="../tags/tag20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10" Type="http://schemas.openxmlformats.org/officeDocument/2006/relationships/image" Target="../media/image2.png"/><Relationship Id="rId4" Type="http://schemas.openxmlformats.org/officeDocument/2006/relationships/tags" Target="../tags/tag17.xml"/><Relationship Id="rId9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1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3.xml"/><Relationship Id="rId1" Type="http://schemas.openxmlformats.org/officeDocument/2006/relationships/tags" Target="../tags/tag22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43.xml"/><Relationship Id="rId7" Type="http://schemas.openxmlformats.org/officeDocument/2006/relationships/image" Target="../media/image1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24" descr="IMG_256"/>
          <p:cNvPicPr>
            <a:picLocks noChangeAspect="1"/>
          </p:cNvPicPr>
          <p:nvPr/>
        </p:nvPicPr>
        <p:blipFill>
          <a:blip r:embed="rId2"/>
          <a:srcRect t="1339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矩形 16"/>
          <p:cNvSpPr/>
          <p:nvPr/>
        </p:nvSpPr>
        <p:spPr>
          <a:xfrm>
            <a:off x="0" y="0"/>
            <a:ext cx="9191625" cy="6858000"/>
          </a:xfrm>
          <a:prstGeom prst="rect">
            <a:avLst/>
          </a:prstGeom>
          <a:solidFill>
            <a:schemeClr val="tx2">
              <a:lumMod val="75000"/>
              <a:alpha val="1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8" name="平行四边形 17"/>
          <p:cNvSpPr/>
          <p:nvPr/>
        </p:nvSpPr>
        <p:spPr>
          <a:xfrm>
            <a:off x="3970338" y="-1587"/>
            <a:ext cx="4302125" cy="6859588"/>
          </a:xfrm>
          <a:prstGeom prst="parallelogram">
            <a:avLst>
              <a:gd name="adj" fmla="val 78092"/>
            </a:avLst>
          </a:prstGeom>
          <a:solidFill>
            <a:schemeClr val="accent3">
              <a:lumMod val="9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7" name="平行四边形 6"/>
          <p:cNvSpPr/>
          <p:nvPr/>
        </p:nvSpPr>
        <p:spPr>
          <a:xfrm>
            <a:off x="4411663" y="0"/>
            <a:ext cx="11137900" cy="6858000"/>
          </a:xfrm>
          <a:prstGeom prst="parallelogram">
            <a:avLst>
              <a:gd name="adj" fmla="val 4814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22533" name="图片 8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713" y="333375"/>
            <a:ext cx="1660525" cy="5286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4" name="文本框 21"/>
          <p:cNvSpPr txBox="1"/>
          <p:nvPr/>
        </p:nvSpPr>
        <p:spPr>
          <a:xfrm>
            <a:off x="7244760" y="4608512"/>
            <a:ext cx="4851401" cy="1068947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团队名称：</a:t>
            </a:r>
            <a:r>
              <a:rPr lang="es-ES" altLang="zh-CN" sz="20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2019HYAP01</a:t>
            </a:r>
          </a:p>
          <a:p>
            <a:pPr>
              <a:lnSpc>
                <a:spcPct val="170000"/>
              </a:lnSpc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汇报人：孙含笑 王文豪 杨欣然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  <a:sym typeface="宋体" panose="02010600030101010101" pitchFamily="2" charset="-122"/>
            </a:endParaRPr>
          </a:p>
        </p:txBody>
      </p:sp>
      <p:sp>
        <p:nvSpPr>
          <p:cNvPr id="12" name="等腰三角形 11"/>
          <p:cNvSpPr/>
          <p:nvPr/>
        </p:nvSpPr>
        <p:spPr>
          <a:xfrm rot="16200000">
            <a:off x="5227638" y="1981200"/>
            <a:ext cx="1376363" cy="649288"/>
          </a:xfrm>
          <a:prstGeom prst="triangle">
            <a:avLst>
              <a:gd name="adj" fmla="val 50000"/>
            </a:avLst>
          </a:prstGeom>
          <a:solidFill>
            <a:srgbClr val="DAB5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6238875" y="1616075"/>
            <a:ext cx="6129338" cy="13779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2537" name="文本框 13"/>
          <p:cNvSpPr txBox="1"/>
          <p:nvPr/>
        </p:nvSpPr>
        <p:spPr>
          <a:xfrm>
            <a:off x="6276903" y="1778337"/>
            <a:ext cx="5711825" cy="1015663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第二次迭代报告</a:t>
            </a: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407988" y="0"/>
            <a:ext cx="11113" cy="685800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9" name="文本框 20"/>
          <p:cNvSpPr txBox="1"/>
          <p:nvPr/>
        </p:nvSpPr>
        <p:spPr>
          <a:xfrm>
            <a:off x="6311900" y="3068638"/>
            <a:ext cx="59817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dirty="0">
                <a:solidFill>
                  <a:srgbClr val="DAB59C"/>
                </a:solidFill>
                <a:latin typeface="Bahnschrift Light Condensed" panose="020B0502040204020203" charset="0"/>
                <a:ea typeface="宋体" panose="02010600030101010101" pitchFamily="2" charset="-122"/>
              </a:rPr>
              <a:t>校园地图数字平台</a:t>
            </a:r>
            <a:r>
              <a:rPr lang="en-US" altLang="zh-CN" dirty="0">
                <a:solidFill>
                  <a:srgbClr val="DAB59C"/>
                </a:solidFill>
                <a:latin typeface="Bahnschrift Light Condensed" panose="020B0502040204020203" charset="0"/>
                <a:ea typeface="宋体" panose="02010600030101010101" pitchFamily="2" charset="-122"/>
              </a:rPr>
              <a:t>——</a:t>
            </a:r>
            <a:r>
              <a:rPr lang="zh-CN" altLang="en-US" dirty="0">
                <a:solidFill>
                  <a:srgbClr val="DAB59C"/>
                </a:solidFill>
                <a:latin typeface="Bahnschrift Light Condensed" panose="020B0502040204020203" charset="0"/>
                <a:ea typeface="宋体" panose="02010600030101010101" pitchFamily="2" charset="-122"/>
              </a:rPr>
              <a:t>一款校内地点信息综合服务平台</a:t>
            </a:r>
            <a:endParaRPr lang="en-US" altLang="zh-CN" dirty="0">
              <a:solidFill>
                <a:srgbClr val="DAB59C"/>
              </a:solidFill>
              <a:latin typeface="Bahnschrift Light Condensed" panose="020B0502040204020203" charset="0"/>
              <a:ea typeface="宋体" panose="02010600030101010101" pitchFamily="2" charset="-122"/>
            </a:endParaRPr>
          </a:p>
        </p:txBody>
      </p:sp>
      <p:sp>
        <p:nvSpPr>
          <p:cNvPr id="23" name="等腰三角形 22"/>
          <p:cNvSpPr/>
          <p:nvPr/>
        </p:nvSpPr>
        <p:spPr>
          <a:xfrm rot="10800000">
            <a:off x="9013825" y="3933825"/>
            <a:ext cx="304800" cy="177800"/>
          </a:xfrm>
          <a:prstGeom prst="triangle">
            <a:avLst/>
          </a:prstGeom>
          <a:solidFill>
            <a:schemeClr val="tx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>
            <p:custDataLst>
              <p:tags r:id="rId2"/>
            </p:custDataLst>
          </p:nvPr>
        </p:nvSpPr>
        <p:spPr>
          <a:xfrm>
            <a:off x="767715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结构设计</a:t>
            </a:r>
          </a:p>
        </p:txBody>
      </p:sp>
      <p:pic>
        <p:nvPicPr>
          <p:cNvPr id="4" name="图片 3" descr="功能结构图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5910" y="-99695"/>
            <a:ext cx="5132070" cy="665353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5088255" y="1556385"/>
            <a:ext cx="1368425" cy="24485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上箭头 5"/>
          <p:cNvSpPr/>
          <p:nvPr/>
        </p:nvSpPr>
        <p:spPr>
          <a:xfrm rot="16200000">
            <a:off x="3870960" y="2341245"/>
            <a:ext cx="720090" cy="102298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515" y="980440"/>
            <a:ext cx="2490470" cy="43580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>
            <p:custDataLst>
              <p:tags r:id="rId2"/>
            </p:custDataLst>
          </p:nvPr>
        </p:nvSpPr>
        <p:spPr>
          <a:xfrm>
            <a:off x="767715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类图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1495" y="-99695"/>
            <a:ext cx="6200140" cy="713295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>
            <p:custDataLst>
              <p:tags r:id="rId2"/>
            </p:custDataLst>
          </p:nvPr>
        </p:nvSpPr>
        <p:spPr>
          <a:xfrm>
            <a:off x="767715" y="444500"/>
            <a:ext cx="2701290" cy="46990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设计迭代报告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19605" y="1196975"/>
            <a:ext cx="8066405" cy="35394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800" dirty="0"/>
              <a:t>迭代序号1</a:t>
            </a:r>
            <a:endParaRPr lang="en-US" altLang="zh-CN" sz="2800" dirty="0"/>
          </a:p>
          <a:p>
            <a:endParaRPr lang="zh-CN" altLang="en-US" sz="2800" dirty="0"/>
          </a:p>
          <a:p>
            <a:r>
              <a:rPr lang="zh-CN" altLang="en-US" sz="2400" dirty="0"/>
              <a:t>迭代内容</a:t>
            </a:r>
          </a:p>
          <a:p>
            <a:endParaRPr lang="zh-CN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功能设计：删除了群组功能，新添加包括系统通知，复我的，收到的赞，@我的在内的其它功能。</a:t>
            </a:r>
          </a:p>
          <a:p>
            <a:endParaRPr lang="zh-CN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结构设计：将“用户信息修改”模块变更为“用户微信登陆注册”模块。</a:t>
            </a:r>
          </a:p>
          <a:p>
            <a:endParaRPr lang="zh-CN" alt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详细设计：添加类图设计，添加微信登陆注册功能和查询地点功能流程设计。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6816090" y="3141345"/>
            <a:ext cx="2783205" cy="2411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测试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THREE</a:t>
            </a:r>
          </a:p>
        </p:txBody>
      </p:sp>
      <p:sp>
        <p:nvSpPr>
          <p:cNvPr id="12" name="矩形 11"/>
          <p:cNvSpPr/>
          <p:nvPr/>
        </p:nvSpPr>
        <p:spPr>
          <a:xfrm>
            <a:off x="6816090" y="4047490"/>
            <a:ext cx="690245" cy="3149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2180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DCD746F-B845-49FF-C544-FBCEE9EA3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3507" y="1168901"/>
            <a:ext cx="8376080" cy="5702593"/>
          </a:xfrm>
          <a:prstGeom prst="rect">
            <a:avLst/>
          </a:prstGeom>
        </p:spPr>
      </p:pic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4" name="Content Placeholder 2"/>
          <p:cNvSpPr txBox="1"/>
          <p:nvPr/>
        </p:nvSpPr>
        <p:spPr>
          <a:xfrm>
            <a:off x="10128448" y="584200"/>
            <a:ext cx="1129467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40664460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BB3990D-4C6D-75BD-FB5C-E5FF83E70A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744" y="1196752"/>
            <a:ext cx="8318928" cy="5454930"/>
          </a:xfrm>
          <a:prstGeom prst="rect">
            <a:avLst/>
          </a:prstGeom>
        </p:spPr>
      </p:pic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4" name="Content Placeholder 2"/>
          <p:cNvSpPr txBox="1"/>
          <p:nvPr/>
        </p:nvSpPr>
        <p:spPr>
          <a:xfrm>
            <a:off x="10128448" y="584200"/>
            <a:ext cx="1129467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298643916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098EB59-9F72-6F98-AAE7-989256FAA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722" y="1148422"/>
            <a:ext cx="8325278" cy="5708943"/>
          </a:xfrm>
          <a:prstGeom prst="rect">
            <a:avLst/>
          </a:prstGeom>
        </p:spPr>
      </p:pic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4" name="Content Placeholder 2"/>
          <p:cNvSpPr txBox="1"/>
          <p:nvPr/>
        </p:nvSpPr>
        <p:spPr>
          <a:xfrm>
            <a:off x="10128448" y="584200"/>
            <a:ext cx="1129467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</a:p>
        </p:txBody>
      </p:sp>
    </p:spTree>
    <p:extLst>
      <p:ext uri="{BB962C8B-B14F-4D97-AF65-F5344CB8AC3E}">
        <p14:creationId xmlns:p14="http://schemas.microsoft.com/office/powerpoint/2010/main" val="429081609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C853E7F-0360-0D4E-60A4-38327A4B2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6359" y="2844782"/>
            <a:ext cx="8585641" cy="3397425"/>
          </a:xfrm>
          <a:prstGeom prst="rect">
            <a:avLst/>
          </a:prstGeom>
        </p:spPr>
      </p:pic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7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8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4" name="Content Placeholder 2"/>
          <p:cNvSpPr txBox="1"/>
          <p:nvPr/>
        </p:nvSpPr>
        <p:spPr>
          <a:xfrm>
            <a:off x="10128448" y="584200"/>
            <a:ext cx="1129467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11C7F3-0AE5-8A2C-4D70-7E2584BABABC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653757" y="1799680"/>
            <a:ext cx="6984999" cy="4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“地图筛选模块”根据第一周的测试结果，进行了一些调整。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D5DD8EF-7C63-7DB7-70BA-22524F9D2957}"/>
              </a:ext>
            </a:extLst>
          </p:cNvPr>
          <p:cNvCxnSpPr/>
          <p:nvPr/>
        </p:nvCxnSpPr>
        <p:spPr>
          <a:xfrm>
            <a:off x="4584700" y="2348433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FCD295E9-02FF-4975-97E1-5BBA250AFFB2}"/>
              </a:ext>
            </a:extLst>
          </p:cNvPr>
          <p:cNvSpPr/>
          <p:nvPr/>
        </p:nvSpPr>
        <p:spPr>
          <a:xfrm>
            <a:off x="4440238" y="2276425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DFE4943-695E-BEFF-BB11-1767150187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65" y="2844782"/>
            <a:ext cx="3476855" cy="33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089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58601B1-0B59-1261-71FA-5DF290E38B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744" y="2440156"/>
            <a:ext cx="8369730" cy="4445228"/>
          </a:xfrm>
          <a:prstGeom prst="rect">
            <a:avLst/>
          </a:prstGeom>
        </p:spPr>
      </p:pic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7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8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4" name="Content Placeholder 2"/>
          <p:cNvSpPr txBox="1"/>
          <p:nvPr/>
        </p:nvSpPr>
        <p:spPr>
          <a:xfrm>
            <a:off x="10128448" y="584200"/>
            <a:ext cx="1129467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810DAAD-12A5-F657-AEBC-DFEB785BE82E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653757" y="1799680"/>
            <a:ext cx="6984999" cy="442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“地图添加模块”未实现的部分为后续项目的调整提供一些方向。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7563395E-915D-4F35-A24A-68EC21C719A9}"/>
              </a:ext>
            </a:extLst>
          </p:cNvPr>
          <p:cNvCxnSpPr/>
          <p:nvPr/>
        </p:nvCxnSpPr>
        <p:spPr>
          <a:xfrm>
            <a:off x="4584700" y="2348433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DCFCF289-4A65-B834-CCBC-1BFF4C257813}"/>
              </a:ext>
            </a:extLst>
          </p:cNvPr>
          <p:cNvSpPr/>
          <p:nvPr/>
        </p:nvSpPr>
        <p:spPr>
          <a:xfrm>
            <a:off x="4440238" y="2276425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65712076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FCE78AF-A1CC-AF0E-E7DF-EFEABD8F00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28" y="2243295"/>
            <a:ext cx="8541189" cy="4642089"/>
          </a:xfrm>
          <a:prstGeom prst="rect">
            <a:avLst/>
          </a:prstGeom>
        </p:spPr>
      </p:pic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4" name="Content Placeholder 2"/>
          <p:cNvSpPr txBox="1"/>
          <p:nvPr/>
        </p:nvSpPr>
        <p:spPr>
          <a:xfrm>
            <a:off x="10128448" y="584200"/>
            <a:ext cx="1129467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8EC07A-BFDA-5349-60F6-7F577DB2C7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7409" y="4791883"/>
            <a:ext cx="2809828" cy="101338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95A3D1-03BD-7095-39FF-A696000602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408" y="3717032"/>
            <a:ext cx="2809829" cy="929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298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7470458" y="1960245"/>
            <a:ext cx="2506662" cy="5842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需求分析</a:t>
            </a:r>
          </a:p>
        </p:txBody>
      </p:sp>
      <p:sp>
        <p:nvSpPr>
          <p:cNvPr id="25604" name="文本框 21"/>
          <p:cNvSpPr txBox="1"/>
          <p:nvPr/>
        </p:nvSpPr>
        <p:spPr>
          <a:xfrm>
            <a:off x="6959600" y="3094038"/>
            <a:ext cx="3528888" cy="2115194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600" b="1" dirty="0">
                <a:solidFill>
                  <a:srgbClr val="BC8F69"/>
                </a:solidFill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校园地图数字平台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sym typeface="宋体" panose="02010600030101010101" pitchFamily="2" charset="-122"/>
              </a:rPr>
              <a:t>，是一款能让用户参与上传地图信息的小程序，旨在方便校内师生以及游客快速找到校内的目的地，同时关于该地点提供更直观的信息服务。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080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462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ONE</a:t>
            </a:r>
          </a:p>
        </p:txBody>
      </p:sp>
      <p:sp>
        <p:nvSpPr>
          <p:cNvPr id="12" name="矩形 11"/>
          <p:cNvSpPr/>
          <p:nvPr/>
        </p:nvSpPr>
        <p:spPr>
          <a:xfrm>
            <a:off x="7536180" y="2709545"/>
            <a:ext cx="621665" cy="762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6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2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014" name="Content Placeholder 2"/>
          <p:cNvSpPr txBox="1"/>
          <p:nvPr/>
        </p:nvSpPr>
        <p:spPr>
          <a:xfrm>
            <a:off x="10128448" y="584200"/>
            <a:ext cx="1129467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924BBEC-7777-877F-FD9E-0856DD89F18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4583113" y="2038399"/>
            <a:ext cx="6984999" cy="376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1.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大部分测试的功能都很完善、没有问题；</a:t>
            </a:r>
            <a:endParaRPr lang="en-US" altLang="zh-CN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2.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有一些没有通过测试的内容不在高优先级、甚至是需求范围内，可能不考虑，仅作参考；</a:t>
            </a:r>
            <a:endParaRPr lang="en-US" altLang="zh-CN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3.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一些第一周测评的问题已被改善，如筛选</a:t>
            </a:r>
            <a:r>
              <a:rPr lang="en-US" altLang="zh-CN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UI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界面、地标根据功能用不同的颜色标识等等；</a:t>
            </a:r>
            <a:endParaRPr lang="en-US" altLang="zh-CN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endParaRPr lang="en-US" altLang="zh-CN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4.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第二周测试出现的一些问题已反馈，在下一个迭代周期改善。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92CA50B8-D62B-3260-E8C6-8A76512DAA3A}"/>
              </a:ext>
            </a:extLst>
          </p:cNvPr>
          <p:cNvCxnSpPr/>
          <p:nvPr/>
        </p:nvCxnSpPr>
        <p:spPr>
          <a:xfrm>
            <a:off x="4584700" y="1864860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>
            <a:extLst>
              <a:ext uri="{FF2B5EF4-FFF2-40B4-BE49-F238E27FC236}">
                <a16:creationId xmlns:a16="http://schemas.microsoft.com/office/drawing/2014/main" id="{7C4451FA-280D-86D7-F3D4-F8874037CC5C}"/>
              </a:ext>
            </a:extLst>
          </p:cNvPr>
          <p:cNvSpPr/>
          <p:nvPr/>
        </p:nvSpPr>
        <p:spPr>
          <a:xfrm>
            <a:off x="4440238" y="1792852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76684261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6816090" y="3141345"/>
            <a:ext cx="2783205" cy="2411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功能展示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04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FOUR</a:t>
            </a:r>
          </a:p>
        </p:txBody>
      </p:sp>
      <p:sp>
        <p:nvSpPr>
          <p:cNvPr id="12" name="矩形 11"/>
          <p:cNvSpPr/>
          <p:nvPr/>
        </p:nvSpPr>
        <p:spPr>
          <a:xfrm>
            <a:off x="6816090" y="4047490"/>
            <a:ext cx="690245" cy="3149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240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5519935" y="2960134"/>
            <a:ext cx="5832649" cy="195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搜索和筛选功能</a:t>
            </a:r>
            <a:endParaRPr lang="en-US" altLang="zh-CN" sz="2400" b="1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展示</a:t>
            </a:r>
            <a:r>
              <a:rPr 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我们的项目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“校园地图数字平台”，第二次迭代后的阶段性实现。完成了第二次迭代的预计目标和需求，也通过了测试。</a:t>
            </a:r>
            <a:endParaRPr lang="en-US" sz="20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9696400" y="584200"/>
            <a:ext cx="1561515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  <p:pic>
        <p:nvPicPr>
          <p:cNvPr id="2" name="成果演示">
            <a:hlinkClick r:id="" action="ppaction://media"/>
            <a:extLst>
              <a:ext uri="{FF2B5EF4-FFF2-40B4-BE49-F238E27FC236}">
                <a16:creationId xmlns:a16="http://schemas.microsoft.com/office/drawing/2014/main" id="{23692600-BE88-65D0-31C8-CACBBCFED5C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12007" y="-26987"/>
            <a:ext cx="3171825" cy="6858000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5901933-6ED9-8B31-BBFF-9CA64450845F}"/>
              </a:ext>
            </a:extLst>
          </p:cNvPr>
          <p:cNvCxnSpPr>
            <a:cxnSpLocks/>
          </p:cNvCxnSpPr>
          <p:nvPr/>
        </p:nvCxnSpPr>
        <p:spPr>
          <a:xfrm>
            <a:off x="5015880" y="2492673"/>
            <a:ext cx="718564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584BE4A7-416B-4780-B7EE-04ABD829C2A6}"/>
              </a:ext>
            </a:extLst>
          </p:cNvPr>
          <p:cNvSpPr/>
          <p:nvPr/>
        </p:nvSpPr>
        <p:spPr>
          <a:xfrm>
            <a:off x="4872930" y="2420441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</p:spTree>
    <p:extLst>
      <p:ext uri="{BB962C8B-B14F-4D97-AF65-F5344CB8AC3E}">
        <p14:creationId xmlns:p14="http://schemas.microsoft.com/office/powerpoint/2010/main" val="28762079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7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2"/>
            </p:custDataLst>
          </p:nvPr>
        </p:nvSpPr>
        <p:spPr>
          <a:xfrm>
            <a:off x="5519935" y="2960134"/>
            <a:ext cx="5832649" cy="195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上传地点信息和评论功能</a:t>
            </a:r>
            <a:endParaRPr lang="en-US" altLang="zh-CN" sz="2400" b="1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lang="en-US" altLang="zh-CN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</a:rPr>
              <a:t>    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展示</a:t>
            </a:r>
            <a:r>
              <a:rPr 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我们的项目</a:t>
            </a:r>
            <a:r>
              <a:rPr lang="zh-CN" altLang="en-US" sz="20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“校园地图数字平台”，第二次迭代后的阶段性实现。完成了第二次迭代的预计目标和需求，也通过了测试。</a:t>
            </a:r>
            <a:endParaRPr lang="en-US" sz="20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9696400" y="584200"/>
            <a:ext cx="1561515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功能展示</a:t>
            </a: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5901933-6ED9-8B31-BBFF-9CA64450845F}"/>
              </a:ext>
            </a:extLst>
          </p:cNvPr>
          <p:cNvCxnSpPr>
            <a:cxnSpLocks/>
          </p:cNvCxnSpPr>
          <p:nvPr/>
        </p:nvCxnSpPr>
        <p:spPr>
          <a:xfrm>
            <a:off x="5015880" y="2492673"/>
            <a:ext cx="718564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584BE4A7-416B-4780-B7EE-04ABD829C2A6}"/>
              </a:ext>
            </a:extLst>
          </p:cNvPr>
          <p:cNvSpPr/>
          <p:nvPr/>
        </p:nvSpPr>
        <p:spPr>
          <a:xfrm>
            <a:off x="4872930" y="2420441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成果演示2">
            <a:hlinkClick r:id="" action="ppaction://media"/>
            <a:extLst>
              <a:ext uri="{FF2B5EF4-FFF2-40B4-BE49-F238E27FC236}">
                <a16:creationId xmlns:a16="http://schemas.microsoft.com/office/drawing/2014/main" id="{60296366-2E4E-D581-55EB-8275446DA29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414464" y="-26987"/>
            <a:ext cx="317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03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5" name="文本框 12"/>
          <p:cNvSpPr txBox="1"/>
          <p:nvPr/>
        </p:nvSpPr>
        <p:spPr>
          <a:xfrm>
            <a:off x="4583832" y="2767280"/>
            <a:ext cx="5257378" cy="1323439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谢谢大家</a:t>
            </a:r>
            <a:endParaRPr lang="en-US" altLang="zh-CN" sz="8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4258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>
            <p:custDataLst>
              <p:tags r:id="rId1"/>
            </p:custDataLst>
          </p:nvPr>
        </p:nvSpPr>
        <p:spPr>
          <a:xfrm>
            <a:off x="3813224" y="1835838"/>
            <a:ext cx="1135063" cy="418782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 flipH="1">
            <a:off x="5599420" y="1835838"/>
            <a:ext cx="209550" cy="30003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dk1">
                  <a:lumMod val="75000"/>
                  <a:lumOff val="25000"/>
                </a:schemeClr>
              </a:solidFill>
              <a:latin typeface="字魂58号-创中黑" pitchFamily="2" charset="-122"/>
              <a:ea typeface="字魂58号-创中黑" pitchFamily="2" charset="-122"/>
            </a:endParaRPr>
          </a:p>
        </p:txBody>
      </p:sp>
      <p:sp>
        <p:nvSpPr>
          <p:cNvPr id="35" name="任意多边形 34"/>
          <p:cNvSpPr/>
          <p:nvPr>
            <p:custDataLst>
              <p:tags r:id="rId3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51" name="文本框 10"/>
          <p:cNvSpPr txBox="1"/>
          <p:nvPr>
            <p:custDataLst>
              <p:tags r:id="rId4"/>
            </p:custDataLst>
          </p:nvPr>
        </p:nvSpPr>
        <p:spPr>
          <a:xfrm>
            <a:off x="6096000" y="1755024"/>
            <a:ext cx="2050066" cy="46166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dist"/>
            <a:r>
              <a:rPr lang="zh-CN" altLang="en-US" sz="2400" b="1" dirty="0">
                <a:solidFill>
                  <a:srgbClr val="B57144"/>
                </a:solidFill>
                <a:latin typeface="微软雅黑" panose="020B0503020204020204" charset="-122"/>
                <a:ea typeface="微软雅黑" panose="020B0503020204020204" charset="-122"/>
              </a:rPr>
              <a:t>需求定义</a:t>
            </a: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5561423" y="2519877"/>
            <a:ext cx="5641777" cy="261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校园地图数字平台是一款能够让用户参与上传地图信息的小程序，能够让学生更加了解校园地理信息，更快的定位自己在学校中的位置以及自己目标地址的信息。学生在使用该平台的过程中可以上传地点绑定的信息，来丰富校园地图，也可以筛选目标地址的信息，通过其他同学对该地点的描述来寻找目的地，减少迷路与因找不到地点而迟到的可能性。</a:t>
            </a:r>
            <a:endParaRPr lang="en-US" altLang="zh-CN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8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项目介绍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51" y="1196752"/>
            <a:ext cx="3486568" cy="464131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58"/>
          <p:cNvPicPr>
            <a:picLocks noChangeAspect="1"/>
          </p:cNvPicPr>
          <p:nvPr/>
        </p:nvPicPr>
        <p:blipFill>
          <a:blip r:embed="rId10"/>
          <a:srcRect l="5270" t="-23" r="60516" b="23"/>
          <a:stretch>
            <a:fillRect/>
          </a:stretch>
        </p:blipFill>
        <p:spPr>
          <a:xfrm>
            <a:off x="619760" y="635"/>
            <a:ext cx="3466465" cy="6857365"/>
          </a:xfrm>
          <a:prstGeom prst="parallelogram">
            <a:avLst>
              <a:gd name="adj" fmla="val 26936"/>
            </a:avLst>
          </a:prstGeom>
          <a:noFill/>
          <a:ln w="9525">
            <a:noFill/>
          </a:ln>
        </p:spPr>
      </p:pic>
      <p:sp>
        <p:nvSpPr>
          <p:cNvPr id="9" name="平行四边形 8"/>
          <p:cNvSpPr/>
          <p:nvPr>
            <p:custDataLst>
              <p:tags r:id="rId1"/>
            </p:custDataLst>
          </p:nvPr>
        </p:nvSpPr>
        <p:spPr>
          <a:xfrm>
            <a:off x="623888" y="0"/>
            <a:ext cx="3462338" cy="6858000"/>
          </a:xfrm>
          <a:prstGeom prst="parallelogram">
            <a:avLst>
              <a:gd name="adj" fmla="val 26285"/>
            </a:avLst>
          </a:prstGeom>
          <a:solidFill>
            <a:schemeClr val="tx2">
              <a:lumMod val="90000"/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z="1800" strike="noStrike" noProof="1">
              <a:solidFill>
                <a:schemeClr val="lt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1" name="文本框 10"/>
          <p:cNvSpPr txBox="1"/>
          <p:nvPr>
            <p:custDataLst>
              <p:tags r:id="rId2"/>
            </p:custDataLst>
          </p:nvPr>
        </p:nvSpPr>
        <p:spPr>
          <a:xfrm>
            <a:off x="4008587" y="2947222"/>
            <a:ext cx="2226964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上传者：</a:t>
            </a:r>
          </a:p>
        </p:txBody>
      </p: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11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3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>
            <p:custDataLst>
              <p:tags r:id="rId4"/>
            </p:custDataLst>
          </p:nvPr>
        </p:nvSpPr>
        <p:spPr>
          <a:xfrm>
            <a:off x="4583113" y="1606212"/>
            <a:ext cx="6984999" cy="85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我们的项目</a:t>
            </a:r>
            <a:r>
              <a:rPr lang="zh-CN" altLang="en-US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cs typeface="+mn-cs"/>
              </a:rPr>
              <a:t>“校园地图数字平台”，经过重新分析，分为了以下两类用户</a:t>
            </a:r>
            <a:endParaRPr lang="en-US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4584700" y="2636912"/>
            <a:ext cx="7616825" cy="0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5"/>
            </p:custDataLst>
          </p:nvPr>
        </p:nvSpPr>
        <p:spPr>
          <a:xfrm>
            <a:off x="6074810" y="3055714"/>
            <a:ext cx="5341938" cy="1511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noProof="1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+mn-ea"/>
              </a:rPr>
              <a:t>上传校园数字信息，帮助其他同学或者老师。</a:t>
            </a:r>
            <a:r>
              <a:rPr lang="zh-CN" altLang="en-US" sz="1600" dirty="0">
                <a:effectLst/>
              </a:rPr>
              <a:t>能够上传他们了解地图信息，对这些信息进行标记，内容包括标记名称、标记类型、标记描述、视频或者图片、以及是否公开。</a:t>
            </a:r>
          </a:p>
          <a:p>
            <a:pPr algn="l">
              <a:lnSpc>
                <a:spcPct val="150000"/>
              </a:lnSpc>
            </a:pPr>
            <a:endParaRPr lang="en-US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sp>
        <p:nvSpPr>
          <p:cNvPr id="29709" name="文本框 10"/>
          <p:cNvSpPr txBox="1"/>
          <p:nvPr>
            <p:custDataLst>
              <p:tags r:id="rId6"/>
            </p:custDataLst>
          </p:nvPr>
        </p:nvSpPr>
        <p:spPr>
          <a:xfrm>
            <a:off x="4014465" y="4504344"/>
            <a:ext cx="1649735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r>
              <a:rPr lang="zh-CN" altLang="en-US" sz="36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使用者：</a:t>
            </a:r>
            <a:endParaRPr lang="en-US" altLang="zh-CN" sz="3600" b="1" dirty="0">
              <a:solidFill>
                <a:srgbClr val="DAB59C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7"/>
            </p:custDataLst>
          </p:nvPr>
        </p:nvSpPr>
        <p:spPr>
          <a:xfrm>
            <a:off x="6074810" y="4504344"/>
            <a:ext cx="5341938" cy="261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dk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+mn-ea"/>
              </a:rPr>
              <a:t>查阅浏览校园数字信息。</a:t>
            </a:r>
            <a:r>
              <a:rPr lang="zh-CN" altLang="en-US" sz="1600" dirty="0">
                <a:effectLst/>
              </a:rPr>
              <a:t>在去往一些不熟悉的校内地点时，则可以根据地图上的标记，和上传者上传的学校偏僻地址信息来了解具体位置，知到该位置的相关信息后（包括地点类型、上传用户、照片和附加信息），使用者能够更快的到达目的地，同时还可以对该地点或者该描述进行评论，以便其他人参考。</a:t>
            </a:r>
          </a:p>
          <a:p>
            <a:pPr algn="l">
              <a:lnSpc>
                <a:spcPct val="150000"/>
              </a:lnSpc>
            </a:pPr>
            <a:endParaRPr lang="en-US" sz="1600" noProof="1">
              <a:solidFill>
                <a:schemeClr val="dk1">
                  <a:lumMod val="75000"/>
                  <a:lumOff val="25000"/>
                </a:schemeClr>
              </a:solidFill>
              <a:latin typeface="宋体" panose="02010600030101010101" pitchFamily="2" charset="-122"/>
              <a:cs typeface="+mn-cs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4440238" y="2564904"/>
            <a:ext cx="144463" cy="14446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43014" name="Content Placeholder 2"/>
          <p:cNvSpPr txBox="1"/>
          <p:nvPr/>
        </p:nvSpPr>
        <p:spPr>
          <a:xfrm>
            <a:off x="8105776" y="584200"/>
            <a:ext cx="3152139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ea typeface="微软雅黑" panose="020B0503020204020204" charset="-122"/>
                <a:sym typeface="Arial" panose="020B0604020202020204" pitchFamily="34" charset="0"/>
              </a:rPr>
              <a:t>用户分类</a:t>
            </a:r>
            <a:endParaRPr lang="zh-CN" altLang="en-US" sz="2800" b="1" dirty="0">
              <a:solidFill>
                <a:srgbClr val="B5714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 flipH="1">
            <a:off x="407988" y="-26987"/>
            <a:ext cx="935038" cy="6911975"/>
          </a:xfrm>
          <a:prstGeom prst="line">
            <a:avLst/>
          </a:prstGeom>
          <a:ln w="412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>
            <p:custDataLst>
              <p:tags r:id="rId1"/>
            </p:custDataLst>
          </p:nvPr>
        </p:nvSpPr>
        <p:spPr>
          <a:xfrm>
            <a:off x="3277469" y="2121779"/>
            <a:ext cx="8500194" cy="107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ffectLst/>
              </a:rPr>
              <a:t>实现简单的校园地图平台，记录简单的校园地图信息；</a:t>
            </a:r>
          </a:p>
          <a:p>
            <a:r>
              <a:rPr lang="zh-CN" altLang="en-US" sz="1600" dirty="0">
                <a:effectLst/>
              </a:rPr>
              <a:t>实现用户登录、注册以及绑定的功能；</a:t>
            </a:r>
          </a:p>
          <a:p>
            <a:r>
              <a:rPr lang="zh-CN" altLang="en-US" sz="1600" dirty="0">
                <a:effectLst/>
              </a:rPr>
              <a:t>实现用户查询与筛选具体位置的地图信息；</a:t>
            </a:r>
          </a:p>
          <a:p>
            <a:r>
              <a:rPr lang="zh-CN" altLang="en-US" sz="1600" dirty="0">
                <a:effectLst/>
              </a:rPr>
              <a:t>实现用户上传地图信息与定位功能；</a:t>
            </a:r>
          </a:p>
        </p:txBody>
      </p:sp>
      <p:sp>
        <p:nvSpPr>
          <p:cNvPr id="29701" name="文本框 10"/>
          <p:cNvSpPr txBox="1"/>
          <p:nvPr>
            <p:custDataLst>
              <p:tags r:id="rId2"/>
            </p:custDataLst>
          </p:nvPr>
        </p:nvSpPr>
        <p:spPr>
          <a:xfrm>
            <a:off x="979785" y="2229672"/>
            <a:ext cx="2016720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600" b="1" dirty="0">
                <a:solidFill>
                  <a:srgbClr val="DAB59C"/>
                </a:solidFill>
                <a:latin typeface="微软雅黑" panose="020B0503020204020204" charset="-122"/>
                <a:ea typeface="微软雅黑" panose="020B0503020204020204" charset="-122"/>
              </a:rPr>
              <a:t>高优先级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DAB59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29703" name="图片 10" descr="logo"/>
          <p:cNvPicPr>
            <a:picLocks noChangeAspect="1"/>
          </p:cNvPicPr>
          <p:nvPr/>
        </p:nvPicPr>
        <p:blipFill>
          <a:blip r:embed="rId10">
            <a:lum bright="6000"/>
          </a:blip>
          <a:srcRect r="65277" b="-8884"/>
          <a:stretch>
            <a:fillRect/>
          </a:stretch>
        </p:blipFill>
        <p:spPr>
          <a:xfrm>
            <a:off x="336550" y="260350"/>
            <a:ext cx="625475" cy="6270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3"/>
            </p:custDataLst>
          </p:nvPr>
        </p:nvSpPr>
        <p:spPr>
          <a:xfrm rot="10800000">
            <a:off x="11644313" y="547688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95" b="0" i="0" u="none" strike="noStrike" kern="1200" cap="none" spc="0" normalizeH="0" baseline="0" noProof="1">
              <a:ln>
                <a:noFill/>
              </a:ln>
              <a:solidFill>
                <a:srgbClr val="7EC234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charset="-122"/>
              <a:cs typeface="+mn-cs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 rot="10800000">
            <a:off x="11499850" y="549275"/>
            <a:ext cx="277813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49" idx="1"/>
          </p:cNvCxnSpPr>
          <p:nvPr/>
        </p:nvCxnSpPr>
        <p:spPr>
          <a:xfrm flipV="1">
            <a:off x="1580652" y="1522348"/>
            <a:ext cx="10857260" cy="21092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>
            <p:custDataLst>
              <p:tags r:id="rId4"/>
            </p:custDataLst>
          </p:nvPr>
        </p:nvSpPr>
        <p:spPr>
          <a:xfrm>
            <a:off x="3277469" y="3777336"/>
            <a:ext cx="8499346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ffectLst/>
              </a:rPr>
              <a:t>实现评论系统；</a:t>
            </a:r>
          </a:p>
          <a:p>
            <a:r>
              <a:rPr lang="zh-CN" altLang="en-US" sz="1600" dirty="0">
                <a:effectLst/>
              </a:rPr>
              <a:t>实现地图的反馈与纠错能力；</a:t>
            </a:r>
          </a:p>
        </p:txBody>
      </p:sp>
      <p:sp>
        <p:nvSpPr>
          <p:cNvPr id="29709" name="文本框 10"/>
          <p:cNvSpPr txBox="1"/>
          <p:nvPr>
            <p:custDataLst>
              <p:tags r:id="rId5"/>
            </p:custDataLst>
          </p:nvPr>
        </p:nvSpPr>
        <p:spPr>
          <a:xfrm>
            <a:off x="962025" y="3685161"/>
            <a:ext cx="2181647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AB59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中优先级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DAB59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7" name="文本框 46"/>
          <p:cNvSpPr txBox="1"/>
          <p:nvPr>
            <p:custDataLst>
              <p:tags r:id="rId6"/>
            </p:custDataLst>
          </p:nvPr>
        </p:nvSpPr>
        <p:spPr>
          <a:xfrm>
            <a:off x="3277469" y="5210806"/>
            <a:ext cx="8249060" cy="58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ffectLst/>
              </a:rPr>
              <a:t>实现地图的美观性；</a:t>
            </a:r>
          </a:p>
          <a:p>
            <a:r>
              <a:rPr lang="zh-CN" altLang="en-US" sz="1600" dirty="0">
                <a:effectLst/>
              </a:rPr>
              <a:t>实现路线的显示与规划；</a:t>
            </a:r>
          </a:p>
        </p:txBody>
      </p:sp>
      <p:sp>
        <p:nvSpPr>
          <p:cNvPr id="29711" name="文本框 10"/>
          <p:cNvSpPr txBox="1"/>
          <p:nvPr>
            <p:custDataLst>
              <p:tags r:id="rId7"/>
            </p:custDataLst>
          </p:nvPr>
        </p:nvSpPr>
        <p:spPr>
          <a:xfrm>
            <a:off x="962025" y="5229200"/>
            <a:ext cx="2181647" cy="646331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DAB59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低优先级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srgbClr val="DAB59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1559496" y="1522349"/>
            <a:ext cx="144463" cy="14401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014" name="Content Placeholder 2"/>
          <p:cNvSpPr txBox="1"/>
          <p:nvPr/>
        </p:nvSpPr>
        <p:spPr>
          <a:xfrm>
            <a:off x="9408795" y="584200"/>
            <a:ext cx="1849120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marL="0" marR="0" lvl="0" indent="0" algn="dist" defTabSz="4572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B57144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Arial" panose="020B0604020202020204" pitchFamily="34" charset="0"/>
              </a:rPr>
              <a:t>需求优先级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7" descr="IMG_259"/>
          <p:cNvPicPr>
            <a:picLocks noChangeAspect="1"/>
          </p:cNvPicPr>
          <p:nvPr/>
        </p:nvPicPr>
        <p:blipFill>
          <a:blip r:embed="rId4"/>
          <a:srcRect t="9283" b="39198"/>
          <a:stretch>
            <a:fillRect/>
          </a:stretch>
        </p:blipFill>
        <p:spPr>
          <a:xfrm>
            <a:off x="0" y="-398462"/>
            <a:ext cx="12215813" cy="3967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8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3671466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已经实现的系统需求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496" y="3383643"/>
            <a:ext cx="8562975" cy="14668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27" descr="IMG_259"/>
          <p:cNvPicPr>
            <a:picLocks noChangeAspect="1"/>
          </p:cNvPicPr>
          <p:nvPr/>
        </p:nvPicPr>
        <p:blipFill>
          <a:blip r:embed="rId4"/>
          <a:srcRect t="9283" b="39198"/>
          <a:stretch>
            <a:fillRect/>
          </a:stretch>
        </p:blipFill>
        <p:spPr>
          <a:xfrm>
            <a:off x="0" y="-398462"/>
            <a:ext cx="12215813" cy="3967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rgbClr val="FDF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ln>
            <a:solidFill>
              <a:srgbClr val="FDFAF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68" name="图片 10" descr="logo"/>
          <p:cNvPicPr>
            <a:picLocks noChangeAspect="1"/>
          </p:cNvPicPr>
          <p:nvPr/>
        </p:nvPicPr>
        <p:blipFill>
          <a:blip r:embed="rId5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/>
        </p:nvSpPr>
        <p:spPr>
          <a:xfrm>
            <a:off x="768350" y="444500"/>
            <a:ext cx="4751586" cy="43088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chemeClr val="bg1"/>
                </a:solidFill>
                <a:ea typeface="微软雅黑" panose="020B0503020204020204" charset="-122"/>
                <a:sym typeface="Arial" panose="020B0604020202020204" pitchFamily="34" charset="0"/>
              </a:rPr>
              <a:t>本次迭代实现的</a:t>
            </a:r>
            <a:r>
              <a:rPr lang="zh-CN" altLang="en-US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系统需求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612" y="4237993"/>
            <a:ext cx="8486775" cy="1400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片 11" descr="IMG_265"/>
          <p:cNvPicPr>
            <a:picLocks noChangeAspect="1"/>
          </p:cNvPicPr>
          <p:nvPr/>
        </p:nvPicPr>
        <p:blipFill>
          <a:blip r:embed="rId3"/>
          <a:srcRect l="16136" t="17960" r="56401" b="7753"/>
          <a:stretch>
            <a:fillRect/>
          </a:stretch>
        </p:blipFill>
        <p:spPr>
          <a:xfrm>
            <a:off x="635" y="-26670"/>
            <a:ext cx="3912870" cy="5807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" name="矩形 57"/>
          <p:cNvSpPr/>
          <p:nvPr/>
        </p:nvSpPr>
        <p:spPr>
          <a:xfrm>
            <a:off x="0" y="5159375"/>
            <a:ext cx="3914775" cy="172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sp>
        <p:nvSpPr>
          <p:cNvPr id="25603" name="文本框 13"/>
          <p:cNvSpPr txBox="1"/>
          <p:nvPr/>
        </p:nvSpPr>
        <p:spPr>
          <a:xfrm>
            <a:off x="6816090" y="3141345"/>
            <a:ext cx="2783205" cy="241173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no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sym typeface="宋体" panose="02010600030101010101" pitchFamily="2" charset="-122"/>
              </a:rPr>
              <a:t>设计</a:t>
            </a:r>
          </a:p>
        </p:txBody>
      </p:sp>
      <p:sp>
        <p:nvSpPr>
          <p:cNvPr id="25605" name="文本框 12"/>
          <p:cNvSpPr txBox="1"/>
          <p:nvPr/>
        </p:nvSpPr>
        <p:spPr>
          <a:xfrm>
            <a:off x="3790950" y="2809875"/>
            <a:ext cx="2582863" cy="132207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</a:p>
        </p:txBody>
      </p:sp>
      <p:grpSp>
        <p:nvGrpSpPr>
          <p:cNvPr id="25606" name="组合 5"/>
          <p:cNvGrpSpPr/>
          <p:nvPr/>
        </p:nvGrpSpPr>
        <p:grpSpPr>
          <a:xfrm>
            <a:off x="2782888" y="1527175"/>
            <a:ext cx="7904162" cy="4186238"/>
            <a:chOff x="2794634" y="1958110"/>
            <a:chExt cx="7903846" cy="3885565"/>
          </a:xfrm>
        </p:grpSpPr>
        <p:sp>
          <p:nvSpPr>
            <p:cNvPr id="3" name="矩形 2"/>
            <p:cNvSpPr/>
            <p:nvPr/>
          </p:nvSpPr>
          <p:spPr>
            <a:xfrm>
              <a:off x="2794635" y="1958110"/>
              <a:ext cx="7903845" cy="3885565"/>
            </a:xfrm>
            <a:prstGeom prst="rect">
              <a:avLst/>
            </a:prstGeom>
            <a:noFill/>
            <a:ln w="254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  <p:sp>
          <p:nvSpPr>
            <p:cNvPr id="10" name="矩形 9"/>
            <p:cNvSpPr/>
            <p:nvPr/>
          </p:nvSpPr>
          <p:spPr>
            <a:xfrm>
              <a:off x="2794634" y="1958110"/>
              <a:ext cx="1134745" cy="3885565"/>
            </a:xfrm>
            <a:prstGeom prst="rect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/>
              <a:endParaRPr lang="zh-CN" altLang="en-US" strike="noStrike" noProof="1"/>
            </a:p>
          </p:txBody>
        </p:sp>
      </p:grpSp>
      <p:sp>
        <p:nvSpPr>
          <p:cNvPr id="25609" name="文本框 6"/>
          <p:cNvSpPr txBox="1"/>
          <p:nvPr/>
        </p:nvSpPr>
        <p:spPr>
          <a:xfrm>
            <a:off x="4037013" y="4005263"/>
            <a:ext cx="2090737" cy="39878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accent1"/>
                </a:solidFill>
                <a:latin typeface="Calibri" panose="020F0502020204030204" charset="0"/>
                <a:ea typeface="宋体" panose="02010600030101010101" pitchFamily="2" charset="-122"/>
              </a:rPr>
              <a:t>PART TWO</a:t>
            </a:r>
          </a:p>
        </p:txBody>
      </p:sp>
      <p:sp>
        <p:nvSpPr>
          <p:cNvPr id="12" name="矩形 11"/>
          <p:cNvSpPr/>
          <p:nvPr/>
        </p:nvSpPr>
        <p:spPr>
          <a:xfrm>
            <a:off x="6816090" y="4047490"/>
            <a:ext cx="690245" cy="31496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endParaRPr lang="zh-CN" altLang="en-US" strike="noStrike" noProof="1"/>
          </a:p>
        </p:txBody>
      </p:sp>
      <p:pic>
        <p:nvPicPr>
          <p:cNvPr id="5" name="图片 4" descr="微信图片_202111050030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65" y="5805170"/>
            <a:ext cx="537845" cy="53784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770" y="621030"/>
            <a:ext cx="10086975" cy="784860"/>
          </a:xfrm>
          <a:prstGeom prst="rect">
            <a:avLst/>
          </a:prstGeom>
        </p:spPr>
      </p:pic>
      <p:sp>
        <p:nvSpPr>
          <p:cNvPr id="35" name="任意多边形 34"/>
          <p:cNvSpPr/>
          <p:nvPr>
            <p:custDataLst>
              <p:tags r:id="rId1"/>
            </p:custDataLst>
          </p:nvPr>
        </p:nvSpPr>
        <p:spPr>
          <a:xfrm>
            <a:off x="3175" y="404813"/>
            <a:ext cx="547688" cy="509588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4" tIns="45717" rIns="91434" bIns="45717" numCol="1" spcCol="0" rtlCol="0" fromWordArt="0" anchor="ctr" anchorCtr="0" forceAA="0" compatLnSpc="1">
            <a:noAutofit/>
          </a:bodyPr>
          <a:lstStyle/>
          <a:p>
            <a:pPr algn="ctr" fontAlgn="base"/>
            <a:endParaRPr lang="zh-CN" altLang="en-US" sz="1895" strike="noStrike" noProof="1">
              <a:solidFill>
                <a:srgbClr val="7EC234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346075" y="404813"/>
            <a:ext cx="276225" cy="509588"/>
          </a:xfrm>
          <a:prstGeom prst="lin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753" name="图片 10" descr="logo"/>
          <p:cNvPicPr>
            <a:picLocks noChangeAspect="1"/>
          </p:cNvPicPr>
          <p:nvPr/>
        </p:nvPicPr>
        <p:blipFill>
          <a:blip r:embed="rId6">
            <a:lum bright="6000"/>
          </a:blip>
          <a:srcRect r="65277" b="-8884"/>
          <a:stretch>
            <a:fillRect/>
          </a:stretch>
        </p:blipFill>
        <p:spPr>
          <a:xfrm>
            <a:off x="11280775" y="287338"/>
            <a:ext cx="625475" cy="627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4" name="Content Placeholder 2"/>
          <p:cNvSpPr txBox="1"/>
          <p:nvPr>
            <p:custDataLst>
              <p:tags r:id="rId2"/>
            </p:custDataLst>
          </p:nvPr>
        </p:nvSpPr>
        <p:spPr>
          <a:xfrm>
            <a:off x="768350" y="444500"/>
            <a:ext cx="1849120" cy="430530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 anchor="t" anchorCtr="0">
            <a:spAutoFit/>
          </a:bodyPr>
          <a:lstStyle/>
          <a:p>
            <a:pPr algn="dist" defTabSz="457200">
              <a:spcBef>
                <a:spcPct val="20000"/>
              </a:spcBef>
              <a:spcAft>
                <a:spcPts val="600"/>
              </a:spcAft>
              <a:buClr>
                <a:srgbClr val="986A44"/>
              </a:buClr>
              <a:buSzPct val="145000"/>
              <a:buFont typeface="Arial" panose="020B0604020202020204"/>
            </a:pPr>
            <a:r>
              <a:rPr lang="zh-CN" altLang="en-US" sz="2800" b="1" dirty="0">
                <a:solidFill>
                  <a:srgbClr val="B57144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功能设计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815" y="1844675"/>
            <a:ext cx="5671185" cy="426656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983615" y="1341120"/>
            <a:ext cx="935990" cy="4464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6090" y="2781300"/>
            <a:ext cx="3798570" cy="3949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2830" y="1700530"/>
            <a:ext cx="9583420" cy="501015"/>
          </a:xfrm>
          <a:prstGeom prst="rect">
            <a:avLst/>
          </a:prstGeom>
        </p:spPr>
      </p:pic>
      <p:sp>
        <p:nvSpPr>
          <p:cNvPr id="12" name="下箭头 11"/>
          <p:cNvSpPr/>
          <p:nvPr/>
        </p:nvSpPr>
        <p:spPr>
          <a:xfrm>
            <a:off x="7392670" y="1268730"/>
            <a:ext cx="648335" cy="431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31f82ddf-f5b2-4394-b5a6-c6ec1061c366"/>
  <p:tag name="COMMONDATA" val="eyJoZGlkIjoiZGI5Y2M2NTliZDczODY4ZDVkZmZlOTFhYWJiYzk0Zm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4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8,&quot;width&quot;:2912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8,&quot;width&quot;:2912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8,&quot;width&quot;:2912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78,&quot;width&quot;:2912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75"/>
  <p:tag name="KSO_WM_UNIT_FILL_FORE_SCHEMECOLOR_INDEX" val="16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25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  <p:tag name="KSO_WM_UNIT_FILL_FORE_SCHEMECOLOR_INDEX_BRIGHTNESS" val="0"/>
  <p:tag name="KSO_WM_UNIT_FILL_FORE_SCHEMECOLOR_INDEX" val="7"/>
  <p:tag name="KSO_WM_UNIT_FILL_TYPE" val="1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默认设计模板">
  <a:themeElements>
    <a:clrScheme name="">
      <a:dk1>
        <a:srgbClr val="000000"/>
      </a:dk1>
      <a:lt1>
        <a:srgbClr val="FFFFFF"/>
      </a:lt1>
      <a:dk2>
        <a:srgbClr val="FBEEE3"/>
      </a:dk2>
      <a:lt2>
        <a:srgbClr val="FCF9F7"/>
      </a:lt2>
      <a:accent1>
        <a:srgbClr val="BC8F69"/>
      </a:accent1>
      <a:accent2>
        <a:srgbClr val="D2BA8F"/>
      </a:accent2>
      <a:accent3>
        <a:srgbClr val="D9D7D6"/>
      </a:accent3>
      <a:accent4>
        <a:srgbClr val="8B7377"/>
      </a:accent4>
      <a:accent5>
        <a:srgbClr val="736161"/>
      </a:accent5>
      <a:accent6>
        <a:srgbClr val="8D5C4C"/>
      </a:accent6>
      <a:hlink>
        <a:srgbClr val="5FCBFB"/>
      </a:hlink>
      <a:folHlink>
        <a:srgbClr val="B759BC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738</Words>
  <Application>Microsoft Office PowerPoint</Application>
  <PresentationFormat>宽屏</PresentationFormat>
  <Paragraphs>99</Paragraphs>
  <Slides>24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宋体</vt:lpstr>
      <vt:lpstr>微软雅黑</vt:lpstr>
      <vt:lpstr>字魂58号-创中黑</vt:lpstr>
      <vt:lpstr>Arial</vt:lpstr>
      <vt:lpstr>Bahnschrift Light Condensed</vt:lpstr>
      <vt:lpstr>Calibri</vt:lpstr>
      <vt:lpstr>Lato Light</vt:lpstr>
      <vt:lpstr>默认设计模板</vt:lpstr>
      <vt:lpstr>1_默认设计模板</vt:lpstr>
      <vt:lpstr>2_默认设计模板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86180</dc:creator>
  <cp:lastModifiedBy>SH X</cp:lastModifiedBy>
  <cp:revision>130</cp:revision>
  <dcterms:created xsi:type="dcterms:W3CDTF">2021-11-02T03:06:00Z</dcterms:created>
  <dcterms:modified xsi:type="dcterms:W3CDTF">2022-10-17T23:40:07Z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9712CD115DBB418E8AA89D481E962A91</vt:lpwstr>
  </property>
</Properties>
</file>